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A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18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349F7B-6FB8-4C12-8067-2369E7B0F54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2911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49F7B-6FB8-4C12-8067-2369E7B0F54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7854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49F7B-6FB8-4C12-8067-2369E7B0F54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27353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349F7B-6FB8-4C12-8067-2369E7B0F54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270903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349F7B-6FB8-4C12-8067-2369E7B0F54F}"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62092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349F7B-6FB8-4C12-8067-2369E7B0F54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24513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349F7B-6FB8-4C12-8067-2369E7B0F54F}"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79833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349F7B-6FB8-4C12-8067-2369E7B0F54F}"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225648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49F7B-6FB8-4C12-8067-2369E7B0F54F}"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1838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349F7B-6FB8-4C12-8067-2369E7B0F54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61440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349F7B-6FB8-4C12-8067-2369E7B0F54F}"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88B66-3F83-4247-9E59-88A926298D34}" type="slidenum">
              <a:rPr lang="en-US" smtClean="0"/>
              <a:t>‹#›</a:t>
            </a:fld>
            <a:endParaRPr lang="en-US"/>
          </a:p>
        </p:txBody>
      </p:sp>
    </p:spTree>
    <p:extLst>
      <p:ext uri="{BB962C8B-B14F-4D97-AF65-F5344CB8AC3E}">
        <p14:creationId xmlns:p14="http://schemas.microsoft.com/office/powerpoint/2010/main" val="110156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349F7B-6FB8-4C12-8067-2369E7B0F54F}" type="datetimeFigureOut">
              <a:rPr lang="en-US" smtClean="0"/>
              <a:t>3/16/2020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788B66-3F83-4247-9E59-88A926298D34}" type="slidenum">
              <a:rPr lang="en-US" smtClean="0"/>
              <a:t>‹#›</a:t>
            </a:fld>
            <a:endParaRPr lang="en-US"/>
          </a:p>
        </p:txBody>
      </p:sp>
    </p:spTree>
    <p:extLst>
      <p:ext uri="{BB962C8B-B14F-4D97-AF65-F5344CB8AC3E}">
        <p14:creationId xmlns:p14="http://schemas.microsoft.com/office/powerpoint/2010/main" val="4124127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5.png"/><Relationship Id="rId18" Type="http://schemas.openxmlformats.org/officeDocument/2006/relationships/image" Target="../media/image32.svg"/><Relationship Id="rId3" Type="http://schemas.openxmlformats.org/officeDocument/2006/relationships/image" Target="../media/image8.svg"/><Relationship Id="rId7" Type="http://schemas.openxmlformats.org/officeDocument/2006/relationships/image" Target="../media/image12.png"/><Relationship Id="rId12" Type="http://schemas.openxmlformats.org/officeDocument/2006/relationships/image" Target="../media/image26.svg"/><Relationship Id="rId17" Type="http://schemas.openxmlformats.org/officeDocument/2006/relationships/image" Target="../media/image17.png"/><Relationship Id="rId2" Type="http://schemas.openxmlformats.org/officeDocument/2006/relationships/image" Target="../media/image4.png"/><Relationship Id="rId16"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2.svg"/><Relationship Id="rId1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6.png"/><Relationship Id="rId9" Type="http://schemas.openxmlformats.org/officeDocument/2006/relationships/image" Target="../media/image1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グラフィックス 15">
            <a:extLst>
              <a:ext uri="{FF2B5EF4-FFF2-40B4-BE49-F238E27FC236}">
                <a16:creationId xmlns:a16="http://schemas.microsoft.com/office/drawing/2014/main" id="{BA927071-FC20-490E-BF3B-E9FFDE135A0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445040" y="7713556"/>
            <a:ext cx="3324225" cy="1800225"/>
          </a:xfrm>
          <a:prstGeom prst="rect">
            <a:avLst/>
          </a:prstGeom>
        </p:spPr>
      </p:pic>
      <p:pic>
        <p:nvPicPr>
          <p:cNvPr id="3" name="グラフィックス 2">
            <a:extLst>
              <a:ext uri="{FF2B5EF4-FFF2-40B4-BE49-F238E27FC236}">
                <a16:creationId xmlns:a16="http://schemas.microsoft.com/office/drawing/2014/main" id="{CC5335F1-3B48-41CE-8F6E-56FF87B270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0682" y="5224320"/>
            <a:ext cx="3162300" cy="1800225"/>
          </a:xfrm>
          <a:prstGeom prst="rect">
            <a:avLst/>
          </a:prstGeom>
        </p:spPr>
      </p:pic>
      <p:sp>
        <p:nvSpPr>
          <p:cNvPr id="4" name="正方形/長方形 3">
            <a:extLst>
              <a:ext uri="{FF2B5EF4-FFF2-40B4-BE49-F238E27FC236}">
                <a16:creationId xmlns:a16="http://schemas.microsoft.com/office/drawing/2014/main" id="{FCADB83B-5836-4A78-82CF-5AFC9C38501C}"/>
              </a:ext>
            </a:extLst>
          </p:cNvPr>
          <p:cNvSpPr/>
          <p:nvPr/>
        </p:nvSpPr>
        <p:spPr>
          <a:xfrm>
            <a:off x="0" y="0"/>
            <a:ext cx="6858000" cy="1779555"/>
          </a:xfrm>
          <a:prstGeom prst="rect">
            <a:avLst/>
          </a:prstGeom>
          <a:solidFill>
            <a:srgbClr val="24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OTF UD新丸ゴ Pro M" panose="020F0500000000000000" pitchFamily="34" charset="-128"/>
              <a:ea typeface="A-OTF UD新丸ゴ Pro M" panose="020F0500000000000000" pitchFamily="34" charset="-128"/>
            </a:endParaRPr>
          </a:p>
        </p:txBody>
      </p:sp>
      <p:pic>
        <p:nvPicPr>
          <p:cNvPr id="9" name="グラフィックス 8">
            <a:extLst>
              <a:ext uri="{FF2B5EF4-FFF2-40B4-BE49-F238E27FC236}">
                <a16:creationId xmlns:a16="http://schemas.microsoft.com/office/drawing/2014/main" id="{9AE0E30B-73C2-422A-AC7D-5A295EDDAC8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58161" y="149468"/>
            <a:ext cx="4269457" cy="696377"/>
          </a:xfrm>
          <a:prstGeom prst="rect">
            <a:avLst/>
          </a:prstGeom>
        </p:spPr>
      </p:pic>
      <p:pic>
        <p:nvPicPr>
          <p:cNvPr id="10" name="グラフィックス 9">
            <a:extLst>
              <a:ext uri="{FF2B5EF4-FFF2-40B4-BE49-F238E27FC236}">
                <a16:creationId xmlns:a16="http://schemas.microsoft.com/office/drawing/2014/main" id="{D5A63DBD-CA5D-4095-9BD7-2E006DD8F56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30590" y="1894309"/>
            <a:ext cx="419100" cy="352425"/>
          </a:xfrm>
          <a:prstGeom prst="rect">
            <a:avLst/>
          </a:prstGeom>
        </p:spPr>
      </p:pic>
      <p:pic>
        <p:nvPicPr>
          <p:cNvPr id="14" name="グラフィックス 13">
            <a:extLst>
              <a:ext uri="{FF2B5EF4-FFF2-40B4-BE49-F238E27FC236}">
                <a16:creationId xmlns:a16="http://schemas.microsoft.com/office/drawing/2014/main" id="{E639E5D8-643E-4EA0-A6E8-35601786413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230590" y="2807663"/>
            <a:ext cx="3162300" cy="1800225"/>
          </a:xfrm>
          <a:prstGeom prst="rect">
            <a:avLst/>
          </a:prstGeom>
        </p:spPr>
      </p:pic>
      <p:pic>
        <p:nvPicPr>
          <p:cNvPr id="20" name="グラフィックス 19">
            <a:extLst>
              <a:ext uri="{FF2B5EF4-FFF2-40B4-BE49-F238E27FC236}">
                <a16:creationId xmlns:a16="http://schemas.microsoft.com/office/drawing/2014/main" id="{30861B4B-2F93-4763-A958-868753270BCB}"/>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30590" y="2373075"/>
            <a:ext cx="371475" cy="371475"/>
          </a:xfrm>
          <a:prstGeom prst="rect">
            <a:avLst/>
          </a:prstGeom>
        </p:spPr>
      </p:pic>
      <p:sp>
        <p:nvSpPr>
          <p:cNvPr id="21" name="テキスト ボックス 20">
            <a:extLst>
              <a:ext uri="{FF2B5EF4-FFF2-40B4-BE49-F238E27FC236}">
                <a16:creationId xmlns:a16="http://schemas.microsoft.com/office/drawing/2014/main" id="{6ED9EFFE-00E0-4F5D-B35D-784356A7696A}"/>
              </a:ext>
            </a:extLst>
          </p:cNvPr>
          <p:cNvSpPr txBox="1"/>
          <p:nvPr/>
        </p:nvSpPr>
        <p:spPr>
          <a:xfrm>
            <a:off x="1456509" y="244974"/>
            <a:ext cx="3944982" cy="400110"/>
          </a:xfrm>
          <a:prstGeom prst="rect">
            <a:avLst/>
          </a:prstGeom>
          <a:noFill/>
        </p:spPr>
        <p:txBody>
          <a:bodyPr wrap="square" rtlCol="0">
            <a:spAutoFit/>
          </a:bodyPr>
          <a:lstStyle/>
          <a:p>
            <a:pPr algn="ctr"/>
            <a:r>
              <a:rPr lang="ja-JP" altLang="en-US" sz="2000" dirty="0">
                <a:solidFill>
                  <a:srgbClr val="24A7E1"/>
                </a:solidFill>
                <a:latin typeface="A-OTF UD新丸ゴ Pro M" panose="020F0500000000000000" pitchFamily="34" charset="-128"/>
                <a:ea typeface="A-OTF UD新丸ゴ Pro M" panose="020F0500000000000000" pitchFamily="34" charset="-128"/>
              </a:rPr>
              <a:t>消防署からのお知らせです</a:t>
            </a:r>
            <a:endParaRPr lang="en-US" sz="2000" dirty="0">
              <a:solidFill>
                <a:srgbClr val="24A7E1"/>
              </a:solidFill>
              <a:latin typeface="A-OTF UD新丸ゴ Pro M" panose="020F0500000000000000" pitchFamily="34" charset="-128"/>
              <a:ea typeface="A-OTF UD新丸ゴ Pro M" panose="020F0500000000000000" pitchFamily="34" charset="-128"/>
            </a:endParaRPr>
          </a:p>
        </p:txBody>
      </p:sp>
      <p:sp>
        <p:nvSpPr>
          <p:cNvPr id="23" name="テキスト ボックス 22">
            <a:extLst>
              <a:ext uri="{FF2B5EF4-FFF2-40B4-BE49-F238E27FC236}">
                <a16:creationId xmlns:a16="http://schemas.microsoft.com/office/drawing/2014/main" id="{DD711EED-ECEC-457F-B294-ADE31EDD30F9}"/>
              </a:ext>
            </a:extLst>
          </p:cNvPr>
          <p:cNvSpPr txBox="1"/>
          <p:nvPr/>
        </p:nvSpPr>
        <p:spPr>
          <a:xfrm>
            <a:off x="0" y="860952"/>
            <a:ext cx="6858000" cy="877163"/>
          </a:xfrm>
          <a:prstGeom prst="rect">
            <a:avLst/>
          </a:prstGeom>
          <a:noFill/>
        </p:spPr>
        <p:txBody>
          <a:bodyPr wrap="square" rtlCol="0">
            <a:spAutoFit/>
          </a:bodyPr>
          <a:lstStyle/>
          <a:p>
            <a:pPr algn="ctr"/>
            <a:r>
              <a:rPr lang="ja-JP" altLang="en-US" sz="2800" dirty="0">
                <a:solidFill>
                  <a:schemeClr val="bg1"/>
                </a:solidFill>
                <a:latin typeface="A-OTF UD新丸ゴ Pro M" panose="020F0500000000000000" pitchFamily="34" charset="-128"/>
                <a:ea typeface="A-OTF UD新丸ゴ Pro M" panose="020F0500000000000000" pitchFamily="34" charset="-128"/>
              </a:rPr>
              <a:t>地震火災を防ぐポイント</a:t>
            </a:r>
            <a:endParaRPr lang="en-US" altLang="ja-JP" sz="2800" dirty="0">
              <a:solidFill>
                <a:schemeClr val="bg1"/>
              </a:solidFill>
              <a:latin typeface="A-OTF UD新丸ゴ Pro M" panose="020F0500000000000000" pitchFamily="34" charset="-128"/>
              <a:ea typeface="A-OTF UD新丸ゴ Pro M" panose="020F0500000000000000" pitchFamily="34" charset="-128"/>
            </a:endParaRPr>
          </a:p>
          <a:p>
            <a:pPr algn="ctr"/>
            <a:r>
              <a:rPr lang="ja-JP" altLang="en-US" sz="2300" dirty="0">
                <a:solidFill>
                  <a:schemeClr val="bg1"/>
                </a:solidFill>
                <a:latin typeface="TBUD丸ゴシック Std B" panose="020F0600000000000000" pitchFamily="34" charset="-128"/>
                <a:ea typeface="TBUD丸ゴシック Std B" panose="020F0600000000000000" pitchFamily="34" charset="-128"/>
              </a:rPr>
              <a:t>地震火災対策きちんと出来ていますか？</a:t>
            </a:r>
            <a:endParaRPr lang="en-US" altLang="ja-JP" sz="2300" dirty="0">
              <a:solidFill>
                <a:schemeClr val="bg1"/>
              </a:solidFill>
              <a:latin typeface="TBUD丸ゴシック Std B" panose="020F0600000000000000" pitchFamily="34" charset="-128"/>
              <a:ea typeface="TBUD丸ゴシック Std B" panose="020F0600000000000000" pitchFamily="34" charset="-128"/>
            </a:endParaRPr>
          </a:p>
        </p:txBody>
      </p:sp>
      <p:sp>
        <p:nvSpPr>
          <p:cNvPr id="24" name="テキスト ボックス 23">
            <a:extLst>
              <a:ext uri="{FF2B5EF4-FFF2-40B4-BE49-F238E27FC236}">
                <a16:creationId xmlns:a16="http://schemas.microsoft.com/office/drawing/2014/main" id="{5B5366E7-A887-4D20-AEA2-196B88B5713B}"/>
              </a:ext>
            </a:extLst>
          </p:cNvPr>
          <p:cNvSpPr txBox="1"/>
          <p:nvPr/>
        </p:nvSpPr>
        <p:spPr>
          <a:xfrm>
            <a:off x="602065" y="2420313"/>
            <a:ext cx="2523907" cy="276999"/>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住まいの耐震性を確保しましょう</a:t>
            </a:r>
            <a:endParaRPr lang="en-US" sz="1200" dirty="0">
              <a:latin typeface="A-OTF UD新丸ゴ Pro M" panose="020F0500000000000000" pitchFamily="34" charset="-128"/>
              <a:ea typeface="A-OTF UD新丸ゴ Pro M" panose="020F0500000000000000" pitchFamily="34" charset="-128"/>
            </a:endParaRPr>
          </a:p>
        </p:txBody>
      </p:sp>
      <p:pic>
        <p:nvPicPr>
          <p:cNvPr id="25" name="グラフィックス 24">
            <a:extLst>
              <a:ext uri="{FF2B5EF4-FFF2-40B4-BE49-F238E27FC236}">
                <a16:creationId xmlns:a16="http://schemas.microsoft.com/office/drawing/2014/main" id="{752A1D8C-F945-4288-A966-9D6784B0C99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465110" y="2373075"/>
            <a:ext cx="371475" cy="371475"/>
          </a:xfrm>
          <a:prstGeom prst="rect">
            <a:avLst/>
          </a:prstGeom>
        </p:spPr>
      </p:pic>
      <p:sp>
        <p:nvSpPr>
          <p:cNvPr id="26" name="テキスト ボックス 25">
            <a:extLst>
              <a:ext uri="{FF2B5EF4-FFF2-40B4-BE49-F238E27FC236}">
                <a16:creationId xmlns:a16="http://schemas.microsoft.com/office/drawing/2014/main" id="{262EFE2C-42D3-47CF-8013-4776235FC2B5}"/>
              </a:ext>
            </a:extLst>
          </p:cNvPr>
          <p:cNvSpPr txBox="1"/>
          <p:nvPr/>
        </p:nvSpPr>
        <p:spPr>
          <a:xfrm>
            <a:off x="3836585" y="2335577"/>
            <a:ext cx="2523907" cy="461665"/>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家具等の転倒防止対策（固定）を</a:t>
            </a:r>
          </a:p>
          <a:p>
            <a:r>
              <a:rPr lang="ja-JP" altLang="en-US" sz="1200" dirty="0">
                <a:latin typeface="A-OTF UD新丸ゴ Pro M" panose="020F0500000000000000" pitchFamily="34" charset="-128"/>
                <a:ea typeface="A-OTF UD新丸ゴ Pro M" panose="020F0500000000000000" pitchFamily="34" charset="-128"/>
              </a:rPr>
              <a:t>行いましょう</a:t>
            </a:r>
            <a:endParaRPr lang="en-US" sz="1200" dirty="0">
              <a:latin typeface="A-OTF UD新丸ゴ Pro M" panose="020F0500000000000000" pitchFamily="34" charset="-128"/>
              <a:ea typeface="A-OTF UD新丸ゴ Pro M" panose="020F0500000000000000" pitchFamily="34" charset="-128"/>
            </a:endParaRPr>
          </a:p>
        </p:txBody>
      </p:sp>
      <p:sp>
        <p:nvSpPr>
          <p:cNvPr id="27" name="テキスト ボックス 26">
            <a:extLst>
              <a:ext uri="{FF2B5EF4-FFF2-40B4-BE49-F238E27FC236}">
                <a16:creationId xmlns:a16="http://schemas.microsoft.com/office/drawing/2014/main" id="{9B5C5177-7652-47E6-A985-BDB1032584B4}"/>
              </a:ext>
            </a:extLst>
          </p:cNvPr>
          <p:cNvSpPr txBox="1"/>
          <p:nvPr/>
        </p:nvSpPr>
        <p:spPr>
          <a:xfrm>
            <a:off x="602065" y="1902447"/>
            <a:ext cx="3944982" cy="369332"/>
          </a:xfrm>
          <a:prstGeom prst="rect">
            <a:avLst/>
          </a:prstGeom>
          <a:noFill/>
        </p:spPr>
        <p:txBody>
          <a:bodyPr wrap="square" rtlCol="0">
            <a:spAutoFit/>
          </a:bodyPr>
          <a:lstStyle/>
          <a:p>
            <a:r>
              <a:rPr lang="ja-JP" altLang="en-US" dirty="0">
                <a:solidFill>
                  <a:srgbClr val="24A7E1"/>
                </a:solidFill>
                <a:latin typeface="A-OTF UD新丸ゴ Pro M" panose="020F0500000000000000" pitchFamily="34" charset="-128"/>
                <a:ea typeface="A-OTF UD新丸ゴ Pro M" panose="020F0500000000000000" pitchFamily="34" charset="-128"/>
              </a:rPr>
              <a:t>事前の対策</a:t>
            </a:r>
            <a:endParaRPr lang="en-US" dirty="0">
              <a:solidFill>
                <a:srgbClr val="24A7E1"/>
              </a:solidFill>
              <a:latin typeface="A-OTF UD新丸ゴ Pro M" panose="020F0500000000000000" pitchFamily="34" charset="-128"/>
              <a:ea typeface="A-OTF UD新丸ゴ Pro M" panose="020F0500000000000000" pitchFamily="34" charset="-128"/>
            </a:endParaRPr>
          </a:p>
        </p:txBody>
      </p:sp>
      <p:pic>
        <p:nvPicPr>
          <p:cNvPr id="28" name="グラフィックス 27">
            <a:extLst>
              <a:ext uri="{FF2B5EF4-FFF2-40B4-BE49-F238E27FC236}">
                <a16:creationId xmlns:a16="http://schemas.microsoft.com/office/drawing/2014/main" id="{F5A5277D-48C8-4094-A681-F5F351FABE6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30590" y="4792474"/>
            <a:ext cx="371475" cy="371475"/>
          </a:xfrm>
          <a:prstGeom prst="rect">
            <a:avLst/>
          </a:prstGeom>
        </p:spPr>
      </p:pic>
      <p:sp>
        <p:nvSpPr>
          <p:cNvPr id="29" name="テキスト ボックス 28">
            <a:extLst>
              <a:ext uri="{FF2B5EF4-FFF2-40B4-BE49-F238E27FC236}">
                <a16:creationId xmlns:a16="http://schemas.microsoft.com/office/drawing/2014/main" id="{971E3898-1295-4A0B-97FB-7821FABDE402}"/>
              </a:ext>
            </a:extLst>
          </p:cNvPr>
          <p:cNvSpPr txBox="1"/>
          <p:nvPr/>
        </p:nvSpPr>
        <p:spPr>
          <a:xfrm>
            <a:off x="602065" y="4831115"/>
            <a:ext cx="2523907" cy="276999"/>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感震ブレーカーを設置しましょう</a:t>
            </a:r>
            <a:endParaRPr lang="en-US" sz="1200" dirty="0">
              <a:latin typeface="A-OTF UD新丸ゴ Pro M" panose="020F0500000000000000" pitchFamily="34" charset="-128"/>
              <a:ea typeface="A-OTF UD新丸ゴ Pro M" panose="020F0500000000000000" pitchFamily="34" charset="-128"/>
            </a:endParaRPr>
          </a:p>
        </p:txBody>
      </p:sp>
      <p:pic>
        <p:nvPicPr>
          <p:cNvPr id="30" name="グラフィックス 29">
            <a:extLst>
              <a:ext uri="{FF2B5EF4-FFF2-40B4-BE49-F238E27FC236}">
                <a16:creationId xmlns:a16="http://schemas.microsoft.com/office/drawing/2014/main" id="{D550114E-6F78-4FE8-A0DC-38B0F759F38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465110" y="4792474"/>
            <a:ext cx="371475" cy="371475"/>
          </a:xfrm>
          <a:prstGeom prst="rect">
            <a:avLst/>
          </a:prstGeom>
        </p:spPr>
      </p:pic>
      <p:sp>
        <p:nvSpPr>
          <p:cNvPr id="31" name="テキスト ボックス 30">
            <a:extLst>
              <a:ext uri="{FF2B5EF4-FFF2-40B4-BE49-F238E27FC236}">
                <a16:creationId xmlns:a16="http://schemas.microsoft.com/office/drawing/2014/main" id="{FBB52862-6E1F-4BA7-BB62-A9B0A8F82DC5}"/>
              </a:ext>
            </a:extLst>
          </p:cNvPr>
          <p:cNvSpPr txBox="1"/>
          <p:nvPr/>
        </p:nvSpPr>
        <p:spPr>
          <a:xfrm>
            <a:off x="3836585" y="4776812"/>
            <a:ext cx="2790825" cy="400110"/>
          </a:xfrm>
          <a:prstGeom prst="rect">
            <a:avLst/>
          </a:prstGeom>
          <a:noFill/>
        </p:spPr>
        <p:txBody>
          <a:bodyPr wrap="square" rtlCol="0">
            <a:spAutoFit/>
          </a:bodyPr>
          <a:lstStyle/>
          <a:p>
            <a:r>
              <a:rPr lang="ja-JP" altLang="en-US" sz="1000" dirty="0">
                <a:latin typeface="A-OTF UD新丸ゴ Pro M" panose="020F0500000000000000" pitchFamily="34" charset="-128"/>
                <a:ea typeface="A-OTF UD新丸ゴ Pro M" panose="020F0500000000000000" pitchFamily="34" charset="-128"/>
              </a:rPr>
              <a:t>ストーブ等の暖房機器の周辺は整理整頓し、</a:t>
            </a:r>
          </a:p>
          <a:p>
            <a:r>
              <a:rPr lang="ja-JP" altLang="en-US" sz="1000" dirty="0">
                <a:latin typeface="A-OTF UD新丸ゴ Pro M" panose="020F0500000000000000" pitchFamily="34" charset="-128"/>
                <a:ea typeface="A-OTF UD新丸ゴ Pro M" panose="020F0500000000000000" pitchFamily="34" charset="-128"/>
              </a:rPr>
              <a:t>可燃物を近くに置かないようにしましょう</a:t>
            </a:r>
          </a:p>
        </p:txBody>
      </p:sp>
      <p:pic>
        <p:nvPicPr>
          <p:cNvPr id="32" name="グラフィックス 31">
            <a:extLst>
              <a:ext uri="{FF2B5EF4-FFF2-40B4-BE49-F238E27FC236}">
                <a16:creationId xmlns:a16="http://schemas.microsoft.com/office/drawing/2014/main" id="{EF0A9203-7866-493A-83AB-4A332CAF0BE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230590" y="7249877"/>
            <a:ext cx="371475" cy="371475"/>
          </a:xfrm>
          <a:prstGeom prst="rect">
            <a:avLst/>
          </a:prstGeom>
        </p:spPr>
      </p:pic>
      <p:sp>
        <p:nvSpPr>
          <p:cNvPr id="33" name="テキスト ボックス 32">
            <a:extLst>
              <a:ext uri="{FF2B5EF4-FFF2-40B4-BE49-F238E27FC236}">
                <a16:creationId xmlns:a16="http://schemas.microsoft.com/office/drawing/2014/main" id="{D70524DF-F0E8-4E1A-9A86-AD81C26998CE}"/>
              </a:ext>
            </a:extLst>
          </p:cNvPr>
          <p:cNvSpPr txBox="1"/>
          <p:nvPr/>
        </p:nvSpPr>
        <p:spPr>
          <a:xfrm>
            <a:off x="602065" y="7204781"/>
            <a:ext cx="2790825" cy="461665"/>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住宅用消火器等を設置し</a:t>
            </a:r>
            <a:endParaRPr lang="en-US" altLang="ja-JP" sz="1200" dirty="0">
              <a:latin typeface="A-OTF UD新丸ゴ Pro M" panose="020F0500000000000000" pitchFamily="34" charset="-128"/>
              <a:ea typeface="A-OTF UD新丸ゴ Pro M" panose="020F0500000000000000" pitchFamily="34" charset="-128"/>
            </a:endParaRPr>
          </a:p>
          <a:p>
            <a:r>
              <a:rPr lang="ja-JP" altLang="en-US" sz="1200" dirty="0">
                <a:latin typeface="A-OTF UD新丸ゴ Pro M" panose="020F0500000000000000" pitchFamily="34" charset="-128"/>
                <a:ea typeface="A-OTF UD新丸ゴ Pro M" panose="020F0500000000000000" pitchFamily="34" charset="-128"/>
              </a:rPr>
              <a:t>使用方法について確認しましょう</a:t>
            </a:r>
            <a:endParaRPr lang="en-US" sz="1200" dirty="0">
              <a:latin typeface="A-OTF UD新丸ゴ Pro M" panose="020F0500000000000000" pitchFamily="34" charset="-128"/>
              <a:ea typeface="A-OTF UD新丸ゴ Pro M" panose="020F0500000000000000" pitchFamily="34" charset="-128"/>
            </a:endParaRPr>
          </a:p>
        </p:txBody>
      </p:sp>
      <p:pic>
        <p:nvPicPr>
          <p:cNvPr id="34" name="グラフィックス 33">
            <a:extLst>
              <a:ext uri="{FF2B5EF4-FFF2-40B4-BE49-F238E27FC236}">
                <a16:creationId xmlns:a16="http://schemas.microsoft.com/office/drawing/2014/main" id="{9C2B629E-FFE1-44E3-86DF-6F915B2DCA7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465110" y="7249877"/>
            <a:ext cx="371475" cy="371475"/>
          </a:xfrm>
          <a:prstGeom prst="rect">
            <a:avLst/>
          </a:prstGeom>
        </p:spPr>
      </p:pic>
      <p:sp>
        <p:nvSpPr>
          <p:cNvPr id="35" name="テキスト ボックス 34">
            <a:extLst>
              <a:ext uri="{FF2B5EF4-FFF2-40B4-BE49-F238E27FC236}">
                <a16:creationId xmlns:a16="http://schemas.microsoft.com/office/drawing/2014/main" id="{AC5A7B11-86B6-4D39-8F4B-12DAB6C71367}"/>
              </a:ext>
            </a:extLst>
          </p:cNvPr>
          <p:cNvSpPr txBox="1"/>
          <p:nvPr/>
        </p:nvSpPr>
        <p:spPr>
          <a:xfrm>
            <a:off x="3836585" y="7297113"/>
            <a:ext cx="2790825" cy="276999"/>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住宅用火災警報器を設置しましょう</a:t>
            </a:r>
          </a:p>
        </p:txBody>
      </p:sp>
      <p:pic>
        <p:nvPicPr>
          <p:cNvPr id="2" name="グラフィックス 1">
            <a:extLst>
              <a:ext uri="{FF2B5EF4-FFF2-40B4-BE49-F238E27FC236}">
                <a16:creationId xmlns:a16="http://schemas.microsoft.com/office/drawing/2014/main" id="{C7AF173A-6078-4365-9604-3EE7311C74F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90682" y="7711542"/>
            <a:ext cx="3162300" cy="1800225"/>
          </a:xfrm>
          <a:prstGeom prst="rect">
            <a:avLst/>
          </a:prstGeom>
        </p:spPr>
      </p:pic>
      <p:sp>
        <p:nvSpPr>
          <p:cNvPr id="8" name="四角形: 角を丸くする 7">
            <a:extLst>
              <a:ext uri="{FF2B5EF4-FFF2-40B4-BE49-F238E27FC236}">
                <a16:creationId xmlns:a16="http://schemas.microsoft.com/office/drawing/2014/main" id="{9402E521-479D-4C2A-95A6-FF23CF36F889}"/>
              </a:ext>
            </a:extLst>
          </p:cNvPr>
          <p:cNvSpPr/>
          <p:nvPr/>
        </p:nvSpPr>
        <p:spPr>
          <a:xfrm>
            <a:off x="282740" y="5262810"/>
            <a:ext cx="840984" cy="165746"/>
          </a:xfrm>
          <a:prstGeom prst="roundRect">
            <a:avLst/>
          </a:prstGeom>
          <a:solidFill>
            <a:srgbClr val="24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A-OTF UD新丸ゴ Pro M" panose="020F0500000000000000" pitchFamily="34" charset="-128"/>
                <a:ea typeface="A-OTF UD新丸ゴ Pro M" panose="020F0500000000000000" pitchFamily="34" charset="-128"/>
              </a:rPr>
              <a:t>分電盤タイプ</a:t>
            </a:r>
          </a:p>
        </p:txBody>
      </p:sp>
      <p:sp>
        <p:nvSpPr>
          <p:cNvPr id="38" name="四角形: 角を丸くする 37">
            <a:extLst>
              <a:ext uri="{FF2B5EF4-FFF2-40B4-BE49-F238E27FC236}">
                <a16:creationId xmlns:a16="http://schemas.microsoft.com/office/drawing/2014/main" id="{F9293838-2107-48DA-8A58-252961E552D5}"/>
              </a:ext>
            </a:extLst>
          </p:cNvPr>
          <p:cNvSpPr/>
          <p:nvPr/>
        </p:nvSpPr>
        <p:spPr>
          <a:xfrm>
            <a:off x="2522938" y="5373386"/>
            <a:ext cx="737985" cy="165746"/>
          </a:xfrm>
          <a:prstGeom prst="roundRect">
            <a:avLst/>
          </a:prstGeom>
          <a:solidFill>
            <a:srgbClr val="24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A-OTF UD新丸ゴ Pro M" panose="020F0500000000000000" pitchFamily="34" charset="-128"/>
                <a:ea typeface="A-OTF UD新丸ゴ Pro M" panose="020F0500000000000000" pitchFamily="34" charset="-128"/>
              </a:rPr>
              <a:t>簡易タイプ</a:t>
            </a:r>
          </a:p>
        </p:txBody>
      </p:sp>
      <p:sp>
        <p:nvSpPr>
          <p:cNvPr id="39" name="四角形: 角を丸くする 38">
            <a:extLst>
              <a:ext uri="{FF2B5EF4-FFF2-40B4-BE49-F238E27FC236}">
                <a16:creationId xmlns:a16="http://schemas.microsoft.com/office/drawing/2014/main" id="{F4EF76B8-7315-48B5-B3AD-5FE08B10732B}"/>
              </a:ext>
            </a:extLst>
          </p:cNvPr>
          <p:cNvSpPr/>
          <p:nvPr/>
        </p:nvSpPr>
        <p:spPr>
          <a:xfrm>
            <a:off x="272722" y="6704478"/>
            <a:ext cx="753935" cy="278255"/>
          </a:xfrm>
          <a:prstGeom prst="roundRect">
            <a:avLst/>
          </a:prstGeom>
          <a:solidFill>
            <a:srgbClr val="24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A-OTF UD新丸ゴ Pro M" panose="020F0500000000000000" pitchFamily="34" charset="-128"/>
                <a:ea typeface="A-OTF UD新丸ゴ Pro M" panose="020F0500000000000000" pitchFamily="34" charset="-128"/>
              </a:rPr>
              <a:t>コンセント</a:t>
            </a:r>
            <a:endParaRPr kumimoji="1" lang="en-US" altLang="ja-JP" sz="800" dirty="0">
              <a:latin typeface="A-OTF UD新丸ゴ Pro M" panose="020F0500000000000000" pitchFamily="34" charset="-128"/>
              <a:ea typeface="A-OTF UD新丸ゴ Pro M" panose="020F0500000000000000" pitchFamily="34" charset="-128"/>
            </a:endParaRPr>
          </a:p>
          <a:p>
            <a:pPr algn="ctr"/>
            <a:r>
              <a:rPr kumimoji="1" lang="ja-JP" altLang="en-US" sz="800" dirty="0">
                <a:latin typeface="A-OTF UD新丸ゴ Pro M" panose="020F0500000000000000" pitchFamily="34" charset="-128"/>
                <a:ea typeface="A-OTF UD新丸ゴ Pro M" panose="020F0500000000000000" pitchFamily="34" charset="-128"/>
              </a:rPr>
              <a:t>タイプ</a:t>
            </a:r>
          </a:p>
        </p:txBody>
      </p:sp>
      <p:sp>
        <p:nvSpPr>
          <p:cNvPr id="40" name="テキスト ボックス 39">
            <a:extLst>
              <a:ext uri="{FF2B5EF4-FFF2-40B4-BE49-F238E27FC236}">
                <a16:creationId xmlns:a16="http://schemas.microsoft.com/office/drawing/2014/main" id="{16AAA8DD-7425-4DEE-9329-0B1A86D47E6B}"/>
              </a:ext>
            </a:extLst>
          </p:cNvPr>
          <p:cNvSpPr txBox="1"/>
          <p:nvPr/>
        </p:nvSpPr>
        <p:spPr>
          <a:xfrm>
            <a:off x="3409124" y="9506402"/>
            <a:ext cx="3328560" cy="276999"/>
          </a:xfrm>
          <a:prstGeom prst="rect">
            <a:avLst/>
          </a:prstGeom>
          <a:noFill/>
        </p:spPr>
        <p:txBody>
          <a:bodyPr wrap="square" rtlCol="0">
            <a:spAutoFit/>
          </a:bodyPr>
          <a:lstStyle/>
          <a:p>
            <a:r>
              <a:rPr lang="en-US" altLang="ja-JP" sz="600" dirty="0">
                <a:latin typeface="A-OTF UD新丸ゴ Pro M" panose="020F0500000000000000" pitchFamily="34" charset="-128"/>
                <a:ea typeface="A-OTF UD新丸ゴ Pro M" panose="020F0500000000000000" pitchFamily="34" charset="-128"/>
              </a:rPr>
              <a:t>※</a:t>
            </a:r>
            <a:r>
              <a:rPr lang="ja-JP" altLang="en-US" sz="600" dirty="0">
                <a:latin typeface="A-OTF UD新丸ゴ Pro M" panose="020F0500000000000000" pitchFamily="34" charset="-128"/>
                <a:ea typeface="A-OTF UD新丸ゴ Pro M" panose="020F0500000000000000" pitchFamily="34" charset="-128"/>
              </a:rPr>
              <a:t>交換の際は連動型住宅用火災警報器などの付加的な機能を併せ持つ機器へ交換しましょう。</a:t>
            </a:r>
            <a:endParaRPr lang="en-US" altLang="ja-JP" sz="600" dirty="0">
              <a:latin typeface="A-OTF UD新丸ゴ Pro M" panose="020F0500000000000000" pitchFamily="34" charset="-128"/>
              <a:ea typeface="A-OTF UD新丸ゴ Pro M" panose="020F0500000000000000" pitchFamily="34" charset="-128"/>
            </a:endParaRPr>
          </a:p>
          <a:p>
            <a:r>
              <a:rPr lang="en-US" altLang="ja-JP" sz="600" dirty="0">
                <a:latin typeface="A-OTF UD新丸ゴ Pro M" panose="020F0500000000000000" pitchFamily="34" charset="-128"/>
                <a:ea typeface="A-OTF UD新丸ゴ Pro M" panose="020F0500000000000000" pitchFamily="34" charset="-128"/>
              </a:rPr>
              <a:t>※</a:t>
            </a:r>
            <a:r>
              <a:rPr lang="ja-JP" altLang="en-US" sz="600" dirty="0">
                <a:latin typeface="A-OTF UD新丸ゴ Pro M" panose="020F0500000000000000" pitchFamily="34" charset="-128"/>
                <a:ea typeface="A-OTF UD新丸ゴ Pro M" panose="020F0500000000000000" pitchFamily="34" charset="-128"/>
              </a:rPr>
              <a:t>設置場所については市町村条例で定められています。</a:t>
            </a:r>
            <a:endParaRPr lang="en-US" altLang="ja-JP" sz="600" dirty="0">
              <a:latin typeface="A-OTF UD新丸ゴ Pro M" panose="020F0500000000000000" pitchFamily="34" charset="-128"/>
              <a:ea typeface="A-OTF UD新丸ゴ Pro M" panose="020F0500000000000000" pitchFamily="34" charset="-128"/>
            </a:endParaRPr>
          </a:p>
        </p:txBody>
      </p:sp>
      <p:pic>
        <p:nvPicPr>
          <p:cNvPr id="15" name="図 14">
            <a:extLst>
              <a:ext uri="{FF2B5EF4-FFF2-40B4-BE49-F238E27FC236}">
                <a16:creationId xmlns:a16="http://schemas.microsoft.com/office/drawing/2014/main" id="{DBDAD69F-80BE-4AC0-8D26-705AAE5977B2}"/>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3505032" y="8453467"/>
            <a:ext cx="933618" cy="979421"/>
          </a:xfrm>
          <a:prstGeom prst="rect">
            <a:avLst/>
          </a:prstGeom>
        </p:spPr>
      </p:pic>
      <p:pic>
        <p:nvPicPr>
          <p:cNvPr id="6" name="グラフィックス 5">
            <a:extLst>
              <a:ext uri="{FF2B5EF4-FFF2-40B4-BE49-F238E27FC236}">
                <a16:creationId xmlns:a16="http://schemas.microsoft.com/office/drawing/2014/main" id="{108FCDBC-1771-4519-8555-E660C1BB9FBF}"/>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3445040" y="5224158"/>
            <a:ext cx="3162300" cy="1800225"/>
          </a:xfrm>
          <a:prstGeom prst="rect">
            <a:avLst/>
          </a:prstGeom>
        </p:spPr>
      </p:pic>
      <p:pic>
        <p:nvPicPr>
          <p:cNvPr id="13" name="グラフィックス 12">
            <a:extLst>
              <a:ext uri="{FF2B5EF4-FFF2-40B4-BE49-F238E27FC236}">
                <a16:creationId xmlns:a16="http://schemas.microsoft.com/office/drawing/2014/main" id="{E2AF8D33-A478-419F-B2D5-6F974305E69C}"/>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3465110" y="2802990"/>
            <a:ext cx="3324225" cy="2057400"/>
          </a:xfrm>
          <a:prstGeom prst="rect">
            <a:avLst/>
          </a:prstGeom>
        </p:spPr>
      </p:pic>
      <p:sp>
        <p:nvSpPr>
          <p:cNvPr id="36" name="四角形: 角を丸くする 35">
            <a:extLst>
              <a:ext uri="{FF2B5EF4-FFF2-40B4-BE49-F238E27FC236}">
                <a16:creationId xmlns:a16="http://schemas.microsoft.com/office/drawing/2014/main" id="{F902ED52-6FF0-4C9F-B0B2-23E1C897849F}"/>
              </a:ext>
            </a:extLst>
          </p:cNvPr>
          <p:cNvSpPr/>
          <p:nvPr/>
        </p:nvSpPr>
        <p:spPr>
          <a:xfrm>
            <a:off x="4517551" y="7815233"/>
            <a:ext cx="1783927" cy="217422"/>
          </a:xfrm>
          <a:prstGeom prst="roundRect">
            <a:avLst/>
          </a:prstGeom>
          <a:solidFill>
            <a:srgbClr val="24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900" dirty="0">
                <a:latin typeface="A-OTF UD新丸ゴ Pro M" panose="020F0500000000000000" pitchFamily="34" charset="-128"/>
                <a:ea typeface="A-OTF UD新丸ゴ Pro M" panose="020F0500000000000000" pitchFamily="34" charset="-128"/>
              </a:rPr>
              <a:t>連動型住宅用火災警報器</a:t>
            </a:r>
          </a:p>
        </p:txBody>
      </p:sp>
    </p:spTree>
    <p:extLst>
      <p:ext uri="{BB962C8B-B14F-4D97-AF65-F5344CB8AC3E}">
        <p14:creationId xmlns:p14="http://schemas.microsoft.com/office/powerpoint/2010/main" val="278677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id="{BDD9B4ED-E4AD-4CFE-B58B-24A4B978579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0590" y="131970"/>
            <a:ext cx="419100" cy="352425"/>
          </a:xfrm>
          <a:prstGeom prst="rect">
            <a:avLst/>
          </a:prstGeom>
        </p:spPr>
      </p:pic>
      <p:pic>
        <p:nvPicPr>
          <p:cNvPr id="12" name="グラフィックス 11">
            <a:extLst>
              <a:ext uri="{FF2B5EF4-FFF2-40B4-BE49-F238E27FC236}">
                <a16:creationId xmlns:a16="http://schemas.microsoft.com/office/drawing/2014/main" id="{60540B01-FEF5-4E1E-834E-5CF45630243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0590" y="612176"/>
            <a:ext cx="371475" cy="371475"/>
          </a:xfrm>
          <a:prstGeom prst="rect">
            <a:avLst/>
          </a:prstGeom>
        </p:spPr>
      </p:pic>
      <p:sp>
        <p:nvSpPr>
          <p:cNvPr id="13" name="テキスト ボックス 12">
            <a:extLst>
              <a:ext uri="{FF2B5EF4-FFF2-40B4-BE49-F238E27FC236}">
                <a16:creationId xmlns:a16="http://schemas.microsoft.com/office/drawing/2014/main" id="{3BFFE672-EF26-439E-A296-EB6A6EE588B0}"/>
              </a:ext>
            </a:extLst>
          </p:cNvPr>
          <p:cNvSpPr txBox="1"/>
          <p:nvPr/>
        </p:nvSpPr>
        <p:spPr>
          <a:xfrm>
            <a:off x="602065" y="576692"/>
            <a:ext cx="2723664" cy="461665"/>
          </a:xfrm>
          <a:prstGeom prst="rect">
            <a:avLst/>
          </a:prstGeom>
          <a:noFill/>
        </p:spPr>
        <p:txBody>
          <a:bodyPr wrap="square" rtlCol="0">
            <a:spAutoFit/>
          </a:bodyPr>
          <a:lstStyle/>
          <a:p>
            <a:r>
              <a:rPr lang="ja-JP" altLang="en-US" sz="800" dirty="0">
                <a:latin typeface="A-OTF UD新丸ゴ Pro M" panose="020F0500000000000000" pitchFamily="34" charset="-128"/>
                <a:ea typeface="A-OTF UD新丸ゴ Pro M" panose="020F0500000000000000" pitchFamily="34" charset="-128"/>
              </a:rPr>
              <a:t>停電中は電気器具のスイッチを切るとともに、</a:t>
            </a:r>
          </a:p>
          <a:p>
            <a:r>
              <a:rPr lang="ja-JP" altLang="en-US" sz="800" dirty="0">
                <a:latin typeface="A-OTF UD新丸ゴ Pro M" panose="020F0500000000000000" pitchFamily="34" charset="-128"/>
                <a:ea typeface="A-OTF UD新丸ゴ Pro M" panose="020F0500000000000000" pitchFamily="34" charset="-128"/>
              </a:rPr>
              <a:t>電源プラグをコンセントから抜きましょう</a:t>
            </a:r>
          </a:p>
          <a:p>
            <a:r>
              <a:rPr lang="ja-JP" altLang="en-US" sz="800" dirty="0">
                <a:latin typeface="A-OTF UD新丸ゴ Pro M" panose="020F0500000000000000" pitchFamily="34" charset="-128"/>
                <a:ea typeface="A-OTF UD新丸ゴ Pro M" panose="020F0500000000000000" pitchFamily="34" charset="-128"/>
              </a:rPr>
              <a:t>避難するときはブレーカーを落としましょう</a:t>
            </a:r>
            <a:endParaRPr lang="en-US" sz="800" dirty="0">
              <a:latin typeface="A-OTF UD新丸ゴ Pro M" panose="020F0500000000000000" pitchFamily="34" charset="-128"/>
              <a:ea typeface="A-OTF UD新丸ゴ Pro M" panose="020F0500000000000000" pitchFamily="34" charset="-128"/>
            </a:endParaRPr>
          </a:p>
        </p:txBody>
      </p:sp>
      <p:pic>
        <p:nvPicPr>
          <p:cNvPr id="14" name="グラフィックス 13">
            <a:extLst>
              <a:ext uri="{FF2B5EF4-FFF2-40B4-BE49-F238E27FC236}">
                <a16:creationId xmlns:a16="http://schemas.microsoft.com/office/drawing/2014/main" id="{470DA123-A29D-4743-B03A-E7D524593D1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5110" y="612176"/>
            <a:ext cx="371475" cy="371475"/>
          </a:xfrm>
          <a:prstGeom prst="rect">
            <a:avLst/>
          </a:prstGeom>
        </p:spPr>
      </p:pic>
      <p:sp>
        <p:nvSpPr>
          <p:cNvPr id="15" name="テキスト ボックス 14">
            <a:extLst>
              <a:ext uri="{FF2B5EF4-FFF2-40B4-BE49-F238E27FC236}">
                <a16:creationId xmlns:a16="http://schemas.microsoft.com/office/drawing/2014/main" id="{EECD8494-7B8D-483B-ABB4-95AEBB36D766}"/>
              </a:ext>
            </a:extLst>
          </p:cNvPr>
          <p:cNvSpPr txBox="1"/>
          <p:nvPr/>
        </p:nvSpPr>
        <p:spPr>
          <a:xfrm>
            <a:off x="3836584" y="595612"/>
            <a:ext cx="2863045" cy="430887"/>
          </a:xfrm>
          <a:prstGeom prst="rect">
            <a:avLst/>
          </a:prstGeom>
          <a:noFill/>
        </p:spPr>
        <p:txBody>
          <a:bodyPr wrap="square" rtlCol="0">
            <a:spAutoFit/>
          </a:bodyPr>
          <a:lstStyle/>
          <a:p>
            <a:r>
              <a:rPr lang="ja-JP" altLang="en-US" sz="1100" dirty="0">
                <a:latin typeface="A-OTF UD新丸ゴ Pro M" panose="020F0500000000000000" pitchFamily="34" charset="-128"/>
                <a:ea typeface="A-OTF UD新丸ゴ Pro M" panose="020F0500000000000000" pitchFamily="34" charset="-128"/>
              </a:rPr>
              <a:t>石油ストーブや石油ファンヒーターからの</a:t>
            </a:r>
          </a:p>
          <a:p>
            <a:r>
              <a:rPr lang="ja-JP" altLang="en-US" sz="1100" dirty="0">
                <a:latin typeface="A-OTF UD新丸ゴ Pro M" panose="020F0500000000000000" pitchFamily="34" charset="-128"/>
                <a:ea typeface="A-OTF UD新丸ゴ Pro M" panose="020F0500000000000000" pitchFamily="34" charset="-128"/>
              </a:rPr>
              <a:t>油漏れの有無を確認しましょう</a:t>
            </a:r>
            <a:endParaRPr lang="en-US" sz="1100" dirty="0">
              <a:latin typeface="A-OTF UD新丸ゴ Pro M" panose="020F0500000000000000" pitchFamily="34" charset="-128"/>
              <a:ea typeface="A-OTF UD新丸ゴ Pro M" panose="020F0500000000000000" pitchFamily="34" charset="-128"/>
            </a:endParaRPr>
          </a:p>
        </p:txBody>
      </p:sp>
      <p:sp>
        <p:nvSpPr>
          <p:cNvPr id="16" name="テキスト ボックス 15">
            <a:extLst>
              <a:ext uri="{FF2B5EF4-FFF2-40B4-BE49-F238E27FC236}">
                <a16:creationId xmlns:a16="http://schemas.microsoft.com/office/drawing/2014/main" id="{3C0E83E0-7611-47DC-8594-6C501C57F5CE}"/>
              </a:ext>
            </a:extLst>
          </p:cNvPr>
          <p:cNvSpPr txBox="1"/>
          <p:nvPr/>
        </p:nvSpPr>
        <p:spPr>
          <a:xfrm>
            <a:off x="602065" y="129516"/>
            <a:ext cx="3944982" cy="369332"/>
          </a:xfrm>
          <a:prstGeom prst="rect">
            <a:avLst/>
          </a:prstGeom>
          <a:noFill/>
        </p:spPr>
        <p:txBody>
          <a:bodyPr wrap="square" rtlCol="0">
            <a:spAutoFit/>
          </a:bodyPr>
          <a:lstStyle/>
          <a:p>
            <a:r>
              <a:rPr lang="ja-JP" altLang="en-US" dirty="0">
                <a:solidFill>
                  <a:srgbClr val="24A7E1"/>
                </a:solidFill>
                <a:latin typeface="A-OTF UD新丸ゴ Pro M" panose="020F0500000000000000" pitchFamily="34" charset="-128"/>
                <a:ea typeface="A-OTF UD新丸ゴ Pro M" panose="020F0500000000000000" pitchFamily="34" charset="-128"/>
              </a:rPr>
              <a:t>地震直後の行動</a:t>
            </a:r>
            <a:endParaRPr lang="en-US" dirty="0">
              <a:solidFill>
                <a:srgbClr val="24A7E1"/>
              </a:solidFill>
              <a:latin typeface="A-OTF UD新丸ゴ Pro M" panose="020F0500000000000000" pitchFamily="34" charset="-128"/>
              <a:ea typeface="A-OTF UD新丸ゴ Pro M" panose="020F0500000000000000" pitchFamily="34" charset="-128"/>
            </a:endParaRPr>
          </a:p>
        </p:txBody>
      </p:sp>
      <p:pic>
        <p:nvPicPr>
          <p:cNvPr id="1026" name="Picture 2" descr="「消防庁 ロゴ」の画像検索結果">
            <a:extLst>
              <a:ext uri="{FF2B5EF4-FFF2-40B4-BE49-F238E27FC236}">
                <a16:creationId xmlns:a16="http://schemas.microsoft.com/office/drawing/2014/main" id="{DF9C0CC3-626C-4A23-89D1-B304D2EDC5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0184" b="40797"/>
          <a:stretch/>
        </p:blipFill>
        <p:spPr bwMode="auto">
          <a:xfrm>
            <a:off x="1952625" y="9569611"/>
            <a:ext cx="2952750" cy="295275"/>
          </a:xfrm>
          <a:prstGeom prst="rect">
            <a:avLst/>
          </a:prstGeom>
          <a:noFill/>
          <a:extLst>
            <a:ext uri="{909E8E84-426E-40DD-AFC4-6F175D3DCCD1}">
              <a14:hiddenFill xmlns:a14="http://schemas.microsoft.com/office/drawing/2010/main">
                <a:solidFill>
                  <a:srgbClr val="FFFFFF"/>
                </a:solidFill>
              </a14:hiddenFill>
            </a:ext>
          </a:extLst>
        </p:spPr>
      </p:pic>
      <p:pic>
        <p:nvPicPr>
          <p:cNvPr id="22" name="グラフィックス 21">
            <a:extLst>
              <a:ext uri="{FF2B5EF4-FFF2-40B4-BE49-F238E27FC236}">
                <a16:creationId xmlns:a16="http://schemas.microsoft.com/office/drawing/2014/main" id="{B07BAC5A-9B1F-40EE-99C2-EEC19985E0D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0590" y="2984460"/>
            <a:ext cx="419100" cy="352425"/>
          </a:xfrm>
          <a:prstGeom prst="rect">
            <a:avLst/>
          </a:prstGeom>
        </p:spPr>
      </p:pic>
      <p:pic>
        <p:nvPicPr>
          <p:cNvPr id="23" name="グラフィックス 22">
            <a:extLst>
              <a:ext uri="{FF2B5EF4-FFF2-40B4-BE49-F238E27FC236}">
                <a16:creationId xmlns:a16="http://schemas.microsoft.com/office/drawing/2014/main" id="{14F47F5E-2606-45A2-B3F8-FF0E8C608C2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0590" y="3440602"/>
            <a:ext cx="371475" cy="371475"/>
          </a:xfrm>
          <a:prstGeom prst="rect">
            <a:avLst/>
          </a:prstGeom>
        </p:spPr>
      </p:pic>
      <p:sp>
        <p:nvSpPr>
          <p:cNvPr id="24" name="テキスト ボックス 23">
            <a:extLst>
              <a:ext uri="{FF2B5EF4-FFF2-40B4-BE49-F238E27FC236}">
                <a16:creationId xmlns:a16="http://schemas.microsoft.com/office/drawing/2014/main" id="{A081814E-F11F-4B78-B44D-D863B4AD751E}"/>
              </a:ext>
            </a:extLst>
          </p:cNvPr>
          <p:cNvSpPr txBox="1"/>
          <p:nvPr/>
        </p:nvSpPr>
        <p:spPr>
          <a:xfrm>
            <a:off x="602065" y="3400473"/>
            <a:ext cx="2723664" cy="461665"/>
          </a:xfrm>
          <a:prstGeom prst="rect">
            <a:avLst/>
          </a:prstGeom>
          <a:noFill/>
        </p:spPr>
        <p:txBody>
          <a:bodyPr wrap="square" rtlCol="0">
            <a:spAutoFit/>
          </a:bodyPr>
          <a:lstStyle/>
          <a:p>
            <a:r>
              <a:rPr lang="ja-JP" altLang="en-US" sz="800" dirty="0">
                <a:latin typeface="A-OTF UD新丸ゴ Pro M" panose="020F0500000000000000" pitchFamily="34" charset="-128"/>
                <a:ea typeface="A-OTF UD新丸ゴ Pro M" panose="020F0500000000000000" pitchFamily="34" charset="-128"/>
              </a:rPr>
              <a:t>ガス機器、電気器具及び石油器具の使用を再開</a:t>
            </a:r>
          </a:p>
          <a:p>
            <a:r>
              <a:rPr lang="ja-JP" altLang="en-US" sz="800" dirty="0">
                <a:latin typeface="A-OTF UD新丸ゴ Pro M" panose="020F0500000000000000" pitchFamily="34" charset="-128"/>
                <a:ea typeface="A-OTF UD新丸ゴ Pro M" panose="020F0500000000000000" pitchFamily="34" charset="-128"/>
              </a:rPr>
              <a:t>するときは、機器に破損がないこと、近くに</a:t>
            </a:r>
          </a:p>
          <a:p>
            <a:r>
              <a:rPr lang="ja-JP" altLang="en-US" sz="800" dirty="0">
                <a:latin typeface="A-OTF UD新丸ゴ Pro M" panose="020F0500000000000000" pitchFamily="34" charset="-128"/>
                <a:ea typeface="A-OTF UD新丸ゴ Pro M" panose="020F0500000000000000" pitchFamily="34" charset="-128"/>
              </a:rPr>
              <a:t>燃えやすいものがないことを確認しましょう</a:t>
            </a:r>
            <a:endParaRPr lang="en-US" sz="800" dirty="0">
              <a:latin typeface="A-OTF UD新丸ゴ Pro M" panose="020F0500000000000000" pitchFamily="34" charset="-128"/>
              <a:ea typeface="A-OTF UD新丸ゴ Pro M" panose="020F0500000000000000" pitchFamily="34" charset="-128"/>
            </a:endParaRPr>
          </a:p>
        </p:txBody>
      </p:sp>
      <p:pic>
        <p:nvPicPr>
          <p:cNvPr id="25" name="グラフィックス 24">
            <a:extLst>
              <a:ext uri="{FF2B5EF4-FFF2-40B4-BE49-F238E27FC236}">
                <a16:creationId xmlns:a16="http://schemas.microsoft.com/office/drawing/2014/main" id="{FBACC01C-DFE8-4404-946D-D8173C2E3EC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5110" y="3440602"/>
            <a:ext cx="371475" cy="371475"/>
          </a:xfrm>
          <a:prstGeom prst="rect">
            <a:avLst/>
          </a:prstGeom>
        </p:spPr>
      </p:pic>
      <p:sp>
        <p:nvSpPr>
          <p:cNvPr id="26" name="テキスト ボックス 25">
            <a:extLst>
              <a:ext uri="{FF2B5EF4-FFF2-40B4-BE49-F238E27FC236}">
                <a16:creationId xmlns:a16="http://schemas.microsoft.com/office/drawing/2014/main" id="{95A0CDD5-456A-4D61-87C3-05E1F43D9D9E}"/>
              </a:ext>
            </a:extLst>
          </p:cNvPr>
          <p:cNvSpPr txBox="1"/>
          <p:nvPr/>
        </p:nvSpPr>
        <p:spPr>
          <a:xfrm>
            <a:off x="3836585" y="3424667"/>
            <a:ext cx="2754714" cy="400110"/>
          </a:xfrm>
          <a:prstGeom prst="rect">
            <a:avLst/>
          </a:prstGeom>
          <a:noFill/>
        </p:spPr>
        <p:txBody>
          <a:bodyPr wrap="square" rtlCol="0">
            <a:spAutoFit/>
          </a:bodyPr>
          <a:lstStyle/>
          <a:p>
            <a:r>
              <a:rPr lang="ja-JP" altLang="en-US" sz="1000" dirty="0">
                <a:latin typeface="A-OTF UD新丸ゴ Pro M" panose="020F0500000000000000" pitchFamily="34" charset="-128"/>
                <a:ea typeface="A-OTF UD新丸ゴ Pro M" panose="020F0500000000000000" pitchFamily="34" charset="-128"/>
              </a:rPr>
              <a:t>再通電後は、しばらく電気器具に異常が</a:t>
            </a:r>
          </a:p>
          <a:p>
            <a:r>
              <a:rPr lang="ja-JP" altLang="en-US" sz="1000" dirty="0">
                <a:latin typeface="A-OTF UD新丸ゴ Pro M" panose="020F0500000000000000" pitchFamily="34" charset="-128"/>
                <a:ea typeface="A-OTF UD新丸ゴ Pro M" panose="020F0500000000000000" pitchFamily="34" charset="-128"/>
              </a:rPr>
              <a:t>ないか注意を払いましょう（煙、におい）</a:t>
            </a:r>
            <a:endParaRPr lang="en-US" sz="1000" dirty="0">
              <a:latin typeface="A-OTF UD新丸ゴ Pro M" panose="020F0500000000000000" pitchFamily="34" charset="-128"/>
              <a:ea typeface="A-OTF UD新丸ゴ Pro M" panose="020F0500000000000000" pitchFamily="34" charset="-128"/>
            </a:endParaRPr>
          </a:p>
        </p:txBody>
      </p:sp>
      <p:sp>
        <p:nvSpPr>
          <p:cNvPr id="27" name="テキスト ボックス 26">
            <a:extLst>
              <a:ext uri="{FF2B5EF4-FFF2-40B4-BE49-F238E27FC236}">
                <a16:creationId xmlns:a16="http://schemas.microsoft.com/office/drawing/2014/main" id="{4C97DF3A-2633-4CC9-8446-447051580470}"/>
              </a:ext>
            </a:extLst>
          </p:cNvPr>
          <p:cNvSpPr txBox="1"/>
          <p:nvPr/>
        </p:nvSpPr>
        <p:spPr>
          <a:xfrm>
            <a:off x="602064" y="2969974"/>
            <a:ext cx="5989235" cy="369332"/>
          </a:xfrm>
          <a:prstGeom prst="rect">
            <a:avLst/>
          </a:prstGeom>
          <a:noFill/>
        </p:spPr>
        <p:txBody>
          <a:bodyPr wrap="square" rtlCol="0">
            <a:spAutoFit/>
          </a:bodyPr>
          <a:lstStyle/>
          <a:p>
            <a:r>
              <a:rPr lang="ja-JP" altLang="en-US" dirty="0">
                <a:solidFill>
                  <a:srgbClr val="24A7E1"/>
                </a:solidFill>
                <a:latin typeface="A-OTF UD新丸ゴ Pro M" panose="020F0500000000000000" pitchFamily="34" charset="-128"/>
                <a:ea typeface="A-OTF UD新丸ゴ Pro M" panose="020F0500000000000000" pitchFamily="34" charset="-128"/>
              </a:rPr>
              <a:t>地震発生からしばらくして</a:t>
            </a:r>
            <a:r>
              <a:rPr lang="ja-JP" altLang="en-US" sz="1050" dirty="0">
                <a:solidFill>
                  <a:srgbClr val="24A7E1"/>
                </a:solidFill>
                <a:latin typeface="A-OTF UD新丸ゴ Pro M" panose="020F0500000000000000" pitchFamily="34" charset="-128"/>
                <a:ea typeface="A-OTF UD新丸ゴ Pro M" panose="020F0500000000000000" pitchFamily="34" charset="-128"/>
              </a:rPr>
              <a:t>（電気やガスの復旧、避難からもどったら）</a:t>
            </a:r>
            <a:endParaRPr lang="en-US" sz="1200" dirty="0">
              <a:solidFill>
                <a:srgbClr val="24A7E1"/>
              </a:solidFill>
              <a:latin typeface="A-OTF UD新丸ゴ Pro M" panose="020F0500000000000000" pitchFamily="34" charset="-128"/>
              <a:ea typeface="A-OTF UD新丸ゴ Pro M" panose="020F0500000000000000" pitchFamily="34" charset="-128"/>
            </a:endParaRPr>
          </a:p>
        </p:txBody>
      </p:sp>
      <p:pic>
        <p:nvPicPr>
          <p:cNvPr id="28" name="グラフィックス 27">
            <a:extLst>
              <a:ext uri="{FF2B5EF4-FFF2-40B4-BE49-F238E27FC236}">
                <a16:creationId xmlns:a16="http://schemas.microsoft.com/office/drawing/2014/main" id="{D09C48A1-C051-48A7-AC75-909DC76C688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0590" y="5787217"/>
            <a:ext cx="419100" cy="352425"/>
          </a:xfrm>
          <a:prstGeom prst="rect">
            <a:avLst/>
          </a:prstGeom>
        </p:spPr>
      </p:pic>
      <p:pic>
        <p:nvPicPr>
          <p:cNvPr id="29" name="グラフィックス 28">
            <a:extLst>
              <a:ext uri="{FF2B5EF4-FFF2-40B4-BE49-F238E27FC236}">
                <a16:creationId xmlns:a16="http://schemas.microsoft.com/office/drawing/2014/main" id="{AFB4FB74-9488-4EE9-97F5-C399F43BDE4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30590" y="6243359"/>
            <a:ext cx="371475" cy="371475"/>
          </a:xfrm>
          <a:prstGeom prst="rect">
            <a:avLst/>
          </a:prstGeom>
        </p:spPr>
      </p:pic>
      <p:sp>
        <p:nvSpPr>
          <p:cNvPr id="30" name="テキスト ボックス 29">
            <a:extLst>
              <a:ext uri="{FF2B5EF4-FFF2-40B4-BE49-F238E27FC236}">
                <a16:creationId xmlns:a16="http://schemas.microsoft.com/office/drawing/2014/main" id="{34A15593-205C-42C6-BC42-FB552F0619B9}"/>
              </a:ext>
            </a:extLst>
          </p:cNvPr>
          <p:cNvSpPr txBox="1"/>
          <p:nvPr/>
        </p:nvSpPr>
        <p:spPr>
          <a:xfrm>
            <a:off x="602065" y="6201076"/>
            <a:ext cx="2523907" cy="461665"/>
          </a:xfrm>
          <a:prstGeom prst="rect">
            <a:avLst/>
          </a:prstGeom>
          <a:noFill/>
        </p:spPr>
        <p:txBody>
          <a:bodyPr wrap="square" rtlCol="0">
            <a:spAutoFit/>
          </a:bodyPr>
          <a:lstStyle/>
          <a:p>
            <a:r>
              <a:rPr lang="ja-JP" altLang="en-US" sz="1200" dirty="0">
                <a:latin typeface="A-OTF UD新丸ゴ Pro M" panose="020F0500000000000000" pitchFamily="34" charset="-128"/>
                <a:ea typeface="A-OTF UD新丸ゴ Pro M" panose="020F0500000000000000" pitchFamily="34" charset="-128"/>
              </a:rPr>
              <a:t>消防団や自主防災組織等へ</a:t>
            </a:r>
          </a:p>
          <a:p>
            <a:r>
              <a:rPr lang="ja-JP" altLang="en-US" sz="1200" dirty="0">
                <a:latin typeface="A-OTF UD新丸ゴ Pro M" panose="020F0500000000000000" pitchFamily="34" charset="-128"/>
                <a:ea typeface="A-OTF UD新丸ゴ Pro M" panose="020F0500000000000000" pitchFamily="34" charset="-128"/>
              </a:rPr>
              <a:t>参加しましょう</a:t>
            </a:r>
            <a:endParaRPr lang="en-US" sz="1200" dirty="0">
              <a:latin typeface="A-OTF UD新丸ゴ Pro M" panose="020F0500000000000000" pitchFamily="34" charset="-128"/>
              <a:ea typeface="A-OTF UD新丸ゴ Pro M" panose="020F0500000000000000" pitchFamily="34" charset="-128"/>
            </a:endParaRPr>
          </a:p>
        </p:txBody>
      </p:sp>
      <p:pic>
        <p:nvPicPr>
          <p:cNvPr id="31" name="グラフィックス 30">
            <a:extLst>
              <a:ext uri="{FF2B5EF4-FFF2-40B4-BE49-F238E27FC236}">
                <a16:creationId xmlns:a16="http://schemas.microsoft.com/office/drawing/2014/main" id="{8ABFAECF-3060-426C-875C-7613A6446D2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465110" y="6243359"/>
            <a:ext cx="371475" cy="371475"/>
          </a:xfrm>
          <a:prstGeom prst="rect">
            <a:avLst/>
          </a:prstGeom>
        </p:spPr>
      </p:pic>
      <p:sp>
        <p:nvSpPr>
          <p:cNvPr id="32" name="テキスト ボックス 31">
            <a:extLst>
              <a:ext uri="{FF2B5EF4-FFF2-40B4-BE49-F238E27FC236}">
                <a16:creationId xmlns:a16="http://schemas.microsoft.com/office/drawing/2014/main" id="{E63B6D05-D745-489B-85C5-0BC1DE486517}"/>
              </a:ext>
            </a:extLst>
          </p:cNvPr>
          <p:cNvSpPr txBox="1"/>
          <p:nvPr/>
        </p:nvSpPr>
        <p:spPr>
          <a:xfrm>
            <a:off x="3836585" y="6205861"/>
            <a:ext cx="2754714" cy="430887"/>
          </a:xfrm>
          <a:prstGeom prst="rect">
            <a:avLst/>
          </a:prstGeom>
          <a:noFill/>
        </p:spPr>
        <p:txBody>
          <a:bodyPr wrap="square" rtlCol="0">
            <a:spAutoFit/>
          </a:bodyPr>
          <a:lstStyle/>
          <a:p>
            <a:r>
              <a:rPr lang="ja-JP" altLang="en-US" sz="1100" dirty="0">
                <a:latin typeface="A-OTF UD新丸ゴ Pro M" panose="020F0500000000000000" pitchFamily="34" charset="-128"/>
                <a:ea typeface="A-OTF UD新丸ゴ Pro M" panose="020F0500000000000000" pitchFamily="34" charset="-128"/>
              </a:rPr>
              <a:t>地域の防災訓練へ参加するなどし、</a:t>
            </a:r>
          </a:p>
          <a:p>
            <a:r>
              <a:rPr lang="ja-JP" altLang="en-US" sz="1100" dirty="0">
                <a:latin typeface="A-OTF UD新丸ゴ Pro M" panose="020F0500000000000000" pitchFamily="34" charset="-128"/>
                <a:ea typeface="A-OTF UD新丸ゴ Pro M" panose="020F0500000000000000" pitchFamily="34" charset="-128"/>
              </a:rPr>
              <a:t>発災時の対応要領の習熟を図りましょう</a:t>
            </a:r>
            <a:endParaRPr lang="en-US" sz="1100" dirty="0">
              <a:latin typeface="A-OTF UD新丸ゴ Pro M" panose="020F0500000000000000" pitchFamily="34" charset="-128"/>
              <a:ea typeface="A-OTF UD新丸ゴ Pro M" panose="020F0500000000000000" pitchFamily="34" charset="-128"/>
            </a:endParaRPr>
          </a:p>
        </p:txBody>
      </p:sp>
      <p:sp>
        <p:nvSpPr>
          <p:cNvPr id="33" name="テキスト ボックス 32">
            <a:extLst>
              <a:ext uri="{FF2B5EF4-FFF2-40B4-BE49-F238E27FC236}">
                <a16:creationId xmlns:a16="http://schemas.microsoft.com/office/drawing/2014/main" id="{200C2A9C-5643-4FEF-A601-25C97DB2A27F}"/>
              </a:ext>
            </a:extLst>
          </p:cNvPr>
          <p:cNvSpPr txBox="1"/>
          <p:nvPr/>
        </p:nvSpPr>
        <p:spPr>
          <a:xfrm>
            <a:off x="602065" y="5772731"/>
            <a:ext cx="3944982" cy="369332"/>
          </a:xfrm>
          <a:prstGeom prst="rect">
            <a:avLst/>
          </a:prstGeom>
          <a:noFill/>
        </p:spPr>
        <p:txBody>
          <a:bodyPr wrap="square" rtlCol="0">
            <a:spAutoFit/>
          </a:bodyPr>
          <a:lstStyle/>
          <a:p>
            <a:r>
              <a:rPr lang="ja-JP" altLang="en-US" dirty="0">
                <a:solidFill>
                  <a:srgbClr val="24A7E1"/>
                </a:solidFill>
                <a:latin typeface="A-OTF UD新丸ゴ Pro M" panose="020F0500000000000000" pitchFamily="34" charset="-128"/>
                <a:ea typeface="A-OTF UD新丸ゴ Pro M" panose="020F0500000000000000" pitchFamily="34" charset="-128"/>
              </a:rPr>
              <a:t>日頃からの対策</a:t>
            </a:r>
            <a:endParaRPr lang="en-US" dirty="0">
              <a:solidFill>
                <a:srgbClr val="24A7E1"/>
              </a:solidFill>
              <a:latin typeface="A-OTF UD新丸ゴ Pro M" panose="020F0500000000000000" pitchFamily="34" charset="-128"/>
              <a:ea typeface="A-OTF UD新丸ゴ Pro M" panose="020F0500000000000000" pitchFamily="34" charset="-128"/>
            </a:endParaRPr>
          </a:p>
        </p:txBody>
      </p:sp>
      <p:sp>
        <p:nvSpPr>
          <p:cNvPr id="17" name="四角形: 角を丸くする 16">
            <a:extLst>
              <a:ext uri="{FF2B5EF4-FFF2-40B4-BE49-F238E27FC236}">
                <a16:creationId xmlns:a16="http://schemas.microsoft.com/office/drawing/2014/main" id="{2E6CDFDD-6716-477C-AB09-D4E46D962A7E}"/>
              </a:ext>
            </a:extLst>
          </p:cNvPr>
          <p:cNvSpPr/>
          <p:nvPr/>
        </p:nvSpPr>
        <p:spPr>
          <a:xfrm>
            <a:off x="230590" y="8599750"/>
            <a:ext cx="6427871" cy="969862"/>
          </a:xfrm>
          <a:prstGeom prst="roundRect">
            <a:avLst>
              <a:gd name="adj" fmla="val 582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OTF UD新丸ゴ Pro M" panose="020F0500000000000000" pitchFamily="34" charset="-128"/>
              <a:ea typeface="A-OTF UD新丸ゴ Pro M" panose="020F0500000000000000" pitchFamily="34" charset="-128"/>
            </a:endParaRPr>
          </a:p>
        </p:txBody>
      </p:sp>
      <p:sp>
        <p:nvSpPr>
          <p:cNvPr id="34" name="テキスト ボックス 33">
            <a:extLst>
              <a:ext uri="{FF2B5EF4-FFF2-40B4-BE49-F238E27FC236}">
                <a16:creationId xmlns:a16="http://schemas.microsoft.com/office/drawing/2014/main" id="{194FDF11-519D-4613-A6AF-0CB6EAE7D046}"/>
              </a:ext>
            </a:extLst>
          </p:cNvPr>
          <p:cNvSpPr txBox="1"/>
          <p:nvPr/>
        </p:nvSpPr>
        <p:spPr>
          <a:xfrm>
            <a:off x="230589" y="8638016"/>
            <a:ext cx="2754714" cy="261610"/>
          </a:xfrm>
          <a:prstGeom prst="rect">
            <a:avLst/>
          </a:prstGeom>
          <a:noFill/>
        </p:spPr>
        <p:txBody>
          <a:bodyPr wrap="square" rtlCol="0">
            <a:spAutoFit/>
          </a:bodyPr>
          <a:lstStyle/>
          <a:p>
            <a:r>
              <a:rPr lang="ja-JP" altLang="en-US" sz="1100" b="1" dirty="0">
                <a:solidFill>
                  <a:schemeClr val="tx1">
                    <a:lumMod val="65000"/>
                    <a:lumOff val="35000"/>
                  </a:schemeClr>
                </a:solidFill>
                <a:latin typeface="A-OTF UD新丸ゴ Pro M" panose="020F0500000000000000" pitchFamily="34" charset="-128"/>
                <a:ea typeface="A-OTF UD新丸ゴ Pro M" panose="020F0500000000000000" pitchFamily="34" charset="-128"/>
              </a:rPr>
              <a:t>お問い合わせ先</a:t>
            </a:r>
          </a:p>
        </p:txBody>
      </p:sp>
      <p:pic>
        <p:nvPicPr>
          <p:cNvPr id="39" name="グラフィックス 38">
            <a:extLst>
              <a:ext uri="{FF2B5EF4-FFF2-40B4-BE49-F238E27FC236}">
                <a16:creationId xmlns:a16="http://schemas.microsoft.com/office/drawing/2014/main" id="{BE6394C9-0D82-4C27-84C5-1BFFBD84A84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444525" y="6706680"/>
            <a:ext cx="3162300" cy="1800225"/>
          </a:xfrm>
          <a:prstGeom prst="rect">
            <a:avLst/>
          </a:prstGeom>
        </p:spPr>
      </p:pic>
      <p:pic>
        <p:nvPicPr>
          <p:cNvPr id="6" name="グラフィックス 5">
            <a:extLst>
              <a:ext uri="{FF2B5EF4-FFF2-40B4-BE49-F238E27FC236}">
                <a16:creationId xmlns:a16="http://schemas.microsoft.com/office/drawing/2014/main" id="{EEF46620-8A5F-4CDA-A0C8-50E2CBB2E49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26433" y="6674933"/>
            <a:ext cx="3162300" cy="1838325"/>
          </a:xfrm>
          <a:prstGeom prst="rect">
            <a:avLst/>
          </a:prstGeom>
        </p:spPr>
      </p:pic>
      <p:pic>
        <p:nvPicPr>
          <p:cNvPr id="9" name="グラフィックス 8">
            <a:extLst>
              <a:ext uri="{FF2B5EF4-FFF2-40B4-BE49-F238E27FC236}">
                <a16:creationId xmlns:a16="http://schemas.microsoft.com/office/drawing/2014/main" id="{747A6873-8FC6-486A-B117-98365EE65F0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468950" y="1067329"/>
            <a:ext cx="3162300" cy="1800225"/>
          </a:xfrm>
          <a:prstGeom prst="rect">
            <a:avLst/>
          </a:prstGeom>
        </p:spPr>
      </p:pic>
      <p:pic>
        <p:nvPicPr>
          <p:cNvPr id="18" name="グラフィックス 17">
            <a:extLst>
              <a:ext uri="{FF2B5EF4-FFF2-40B4-BE49-F238E27FC236}">
                <a16:creationId xmlns:a16="http://schemas.microsoft.com/office/drawing/2014/main" id="{1F17AE00-BC70-4BB8-AA99-7E847174DB5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468950" y="3920165"/>
            <a:ext cx="3162300" cy="1800225"/>
          </a:xfrm>
          <a:prstGeom prst="rect">
            <a:avLst/>
          </a:prstGeom>
        </p:spPr>
      </p:pic>
      <p:pic>
        <p:nvPicPr>
          <p:cNvPr id="4" name="グラフィックス 3">
            <a:extLst>
              <a:ext uri="{FF2B5EF4-FFF2-40B4-BE49-F238E27FC236}">
                <a16:creationId xmlns:a16="http://schemas.microsoft.com/office/drawing/2014/main" id="{8C806893-10EE-4CDE-B9FD-4D3DEB892B8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26433" y="1066032"/>
            <a:ext cx="3162300" cy="1800225"/>
          </a:xfrm>
          <a:prstGeom prst="rect">
            <a:avLst/>
          </a:prstGeom>
        </p:spPr>
      </p:pic>
      <p:pic>
        <p:nvPicPr>
          <p:cNvPr id="3" name="グラフィックス 2">
            <a:extLst>
              <a:ext uri="{FF2B5EF4-FFF2-40B4-BE49-F238E27FC236}">
                <a16:creationId xmlns:a16="http://schemas.microsoft.com/office/drawing/2014/main" id="{6A876347-3578-4051-AC5E-F4BDFFA4894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26433" y="3731714"/>
            <a:ext cx="3162300" cy="2028825"/>
          </a:xfrm>
          <a:prstGeom prst="rect">
            <a:avLst/>
          </a:prstGeom>
        </p:spPr>
      </p:pic>
    </p:spTree>
    <p:extLst>
      <p:ext uri="{BB962C8B-B14F-4D97-AF65-F5344CB8AC3E}">
        <p14:creationId xmlns:p14="http://schemas.microsoft.com/office/powerpoint/2010/main" val="19062094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269</Words>
  <Application>Microsoft Office PowerPoint</Application>
  <PresentationFormat>A4 210 x 297 mm</PresentationFormat>
  <Paragraphs>38</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A-OTF UD新丸ゴ Pro M</vt:lpstr>
      <vt:lpstr>TBUD丸ゴシック Std 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 FORCE</dc:creator>
  <cp:lastModifiedBy>道川　紘平(911326)</cp:lastModifiedBy>
  <cp:revision>29</cp:revision>
  <dcterms:created xsi:type="dcterms:W3CDTF">2020-01-23T08:37:05Z</dcterms:created>
  <dcterms:modified xsi:type="dcterms:W3CDTF">2020-03-16T01:25:20Z</dcterms:modified>
</cp:coreProperties>
</file>